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xlsx" ContentType="application/vnd.openxmlformats-officedocument.spreadsheetml.sheet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2"/>
  </p:notesMasterIdLst>
  <p:sldIdLst>
    <p:sldId id="311" r:id="rId2"/>
    <p:sldId id="256" r:id="rId3"/>
    <p:sldId id="309" r:id="rId4"/>
    <p:sldId id="267" r:id="rId5"/>
    <p:sldId id="282" r:id="rId6"/>
    <p:sldId id="283" r:id="rId7"/>
    <p:sldId id="285" r:id="rId8"/>
    <p:sldId id="286" r:id="rId9"/>
    <p:sldId id="288" r:id="rId10"/>
    <p:sldId id="289" r:id="rId11"/>
    <p:sldId id="290" r:id="rId12"/>
    <p:sldId id="287" r:id="rId13"/>
    <p:sldId id="291" r:id="rId14"/>
    <p:sldId id="292" r:id="rId15"/>
    <p:sldId id="294" r:id="rId16"/>
    <p:sldId id="295" r:id="rId17"/>
    <p:sldId id="293" r:id="rId18"/>
    <p:sldId id="270" r:id="rId19"/>
    <p:sldId id="271" r:id="rId20"/>
    <p:sldId id="259" r:id="rId21"/>
    <p:sldId id="261" r:id="rId22"/>
    <p:sldId id="296" r:id="rId23"/>
    <p:sldId id="297" r:id="rId24"/>
    <p:sldId id="272" r:id="rId25"/>
    <p:sldId id="299" r:id="rId26"/>
    <p:sldId id="258" r:id="rId27"/>
    <p:sldId id="302" r:id="rId28"/>
    <p:sldId id="300" r:id="rId29"/>
    <p:sldId id="301" r:id="rId30"/>
    <p:sldId id="298" r:id="rId31"/>
    <p:sldId id="263" r:id="rId32"/>
    <p:sldId id="303" r:id="rId33"/>
    <p:sldId id="305" r:id="rId34"/>
    <p:sldId id="264" r:id="rId35"/>
    <p:sldId id="265" r:id="rId36"/>
    <p:sldId id="304" r:id="rId37"/>
    <p:sldId id="274" r:id="rId38"/>
    <p:sldId id="306" r:id="rId39"/>
    <p:sldId id="307" r:id="rId40"/>
    <p:sldId id="308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35" d="100"/>
          <a:sy n="135" d="100"/>
        </p:scale>
        <p:origin x="-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</c:title>
    <c:autoTitleDeleted val="0"/>
    <c:plotArea>
      <c:layout/>
      <c:barChart>
        <c:barDir val="bar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IDF</c:v>
                </c:pt>
              </c:strCache>
            </c:strRef>
          </c:tx>
          <c:invertIfNegative val="0"/>
          <c:cat>
            <c:strRef>
              <c:f>Sheet1!$A$2:$A$7</c:f>
              <c:strCache>
                <c:ptCount val="6"/>
                <c:pt idx="0">
                  <c:v>CNBC</c:v>
                </c:pt>
                <c:pt idx="1">
                  <c:v>FOX</c:v>
                </c:pt>
                <c:pt idx="2">
                  <c:v>BBC</c:v>
                </c:pt>
                <c:pt idx="3">
                  <c:v>CNN</c:v>
                </c:pt>
                <c:pt idx="4">
                  <c:v>AlJazeera</c:v>
                </c:pt>
                <c:pt idx="5">
                  <c:v>NPR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0.601137575542125</c:v>
                </c:pt>
                <c:pt idx="1">
                  <c:v>0.493295229720817</c:v>
                </c:pt>
                <c:pt idx="2">
                  <c:v>0.537492157878944</c:v>
                </c:pt>
                <c:pt idx="3">
                  <c:v>0.585616438356164</c:v>
                </c:pt>
                <c:pt idx="4">
                  <c:v>0.53034409365023</c:v>
                </c:pt>
                <c:pt idx="5">
                  <c:v>0.579395353707609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Hamas</c:v>
                </c:pt>
              </c:strCache>
            </c:strRef>
          </c:tx>
          <c:invertIfNegative val="0"/>
          <c:cat>
            <c:strRef>
              <c:f>Sheet1!$A$2:$A$7</c:f>
              <c:strCache>
                <c:ptCount val="6"/>
                <c:pt idx="0">
                  <c:v>CNBC</c:v>
                </c:pt>
                <c:pt idx="1">
                  <c:v>FOX</c:v>
                </c:pt>
                <c:pt idx="2">
                  <c:v>BBC</c:v>
                </c:pt>
                <c:pt idx="3">
                  <c:v>CNN</c:v>
                </c:pt>
                <c:pt idx="4">
                  <c:v>AlJazeera</c:v>
                </c:pt>
                <c:pt idx="5">
                  <c:v>NPR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0.398862424457874</c:v>
                </c:pt>
                <c:pt idx="1">
                  <c:v>0.506704770279182</c:v>
                </c:pt>
                <c:pt idx="2">
                  <c:v>0.462507842121055</c:v>
                </c:pt>
                <c:pt idx="3">
                  <c:v>0.414383561643835</c:v>
                </c:pt>
                <c:pt idx="4">
                  <c:v>0.469655906349769</c:v>
                </c:pt>
                <c:pt idx="5">
                  <c:v>0.42060464629239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5"/>
        <c:overlap val="100"/>
        <c:axId val="-2035199720"/>
        <c:axId val="-2035188184"/>
      </c:barChart>
      <c:catAx>
        <c:axId val="-2035199720"/>
        <c:scaling>
          <c:orientation val="minMax"/>
        </c:scaling>
        <c:delete val="0"/>
        <c:axPos val="l"/>
        <c:majorTickMark val="none"/>
        <c:minorTickMark val="none"/>
        <c:tickLblPos val="nextTo"/>
        <c:crossAx val="-2035188184"/>
        <c:crosses val="autoZero"/>
        <c:auto val="1"/>
        <c:lblAlgn val="ctr"/>
        <c:lblOffset val="100"/>
        <c:noMultiLvlLbl val="0"/>
      </c:catAx>
      <c:valAx>
        <c:axId val="-2035188184"/>
        <c:scaling>
          <c:orientation val="minMax"/>
        </c:scaling>
        <c:delete val="1"/>
        <c:axPos val="b"/>
        <c:numFmt formatCode="0%" sourceLinked="1"/>
        <c:majorTickMark val="out"/>
        <c:minorTickMark val="none"/>
        <c:tickLblPos val="nextTo"/>
        <c:crossAx val="-2035199720"/>
        <c:crosses val="autoZero"/>
        <c:crossBetween val="between"/>
      </c:valAx>
    </c:plotArea>
    <c:legend>
      <c:legendPos val="t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0522692082563449"/>
          <c:y val="0.0184413827663173"/>
          <c:w val="0.917623679891162"/>
          <c:h val="0.915085422493622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gingrich</c:v>
                </c:pt>
              </c:strCache>
            </c:strRef>
          </c:tx>
          <c:invertIfNegative val="0"/>
          <c:cat>
            <c:strRef>
              <c:f>Sheet1!$A$2:$A$51</c:f>
              <c:strCache>
                <c:ptCount val="50"/>
                <c:pt idx="0">
                  <c:v>WA</c:v>
                </c:pt>
                <c:pt idx="1">
                  <c:v>WI</c:v>
                </c:pt>
                <c:pt idx="2">
                  <c:v>WV</c:v>
                </c:pt>
                <c:pt idx="3">
                  <c:v>FL</c:v>
                </c:pt>
                <c:pt idx="4">
                  <c:v>WY</c:v>
                </c:pt>
                <c:pt idx="5">
                  <c:v>NH</c:v>
                </c:pt>
                <c:pt idx="6">
                  <c:v>NJ</c:v>
                </c:pt>
                <c:pt idx="7">
                  <c:v>NM</c:v>
                </c:pt>
                <c:pt idx="8">
                  <c:v>NC</c:v>
                </c:pt>
                <c:pt idx="9">
                  <c:v>ND</c:v>
                </c:pt>
                <c:pt idx="10">
                  <c:v>NE</c:v>
                </c:pt>
                <c:pt idx="11">
                  <c:v>NY</c:v>
                </c:pt>
                <c:pt idx="12">
                  <c:v>RI</c:v>
                </c:pt>
                <c:pt idx="13">
                  <c:v>NV</c:v>
                </c:pt>
                <c:pt idx="14">
                  <c:v>CO</c:v>
                </c:pt>
                <c:pt idx="15">
                  <c:v>CA</c:v>
                </c:pt>
                <c:pt idx="16">
                  <c:v>GA</c:v>
                </c:pt>
                <c:pt idx="17">
                  <c:v>CT</c:v>
                </c:pt>
                <c:pt idx="18">
                  <c:v>OK</c:v>
                </c:pt>
                <c:pt idx="19">
                  <c:v>OH</c:v>
                </c:pt>
                <c:pt idx="20">
                  <c:v>KS</c:v>
                </c:pt>
                <c:pt idx="21">
                  <c:v>SC</c:v>
                </c:pt>
                <c:pt idx="22">
                  <c:v>KY</c:v>
                </c:pt>
                <c:pt idx="23">
                  <c:v>OR</c:v>
                </c:pt>
                <c:pt idx="24">
                  <c:v>SD</c:v>
                </c:pt>
                <c:pt idx="25">
                  <c:v>DE</c:v>
                </c:pt>
                <c:pt idx="26">
                  <c:v>HI</c:v>
                </c:pt>
                <c:pt idx="27">
                  <c:v>TX</c:v>
                </c:pt>
                <c:pt idx="28">
                  <c:v>LA</c:v>
                </c:pt>
                <c:pt idx="29">
                  <c:v>TN</c:v>
                </c:pt>
                <c:pt idx="30">
                  <c:v>PA</c:v>
                </c:pt>
                <c:pt idx="31">
                  <c:v>VA</c:v>
                </c:pt>
                <c:pt idx="32">
                  <c:v>AK</c:v>
                </c:pt>
                <c:pt idx="33">
                  <c:v>AL</c:v>
                </c:pt>
                <c:pt idx="34">
                  <c:v>AR</c:v>
                </c:pt>
                <c:pt idx="35">
                  <c:v>VT</c:v>
                </c:pt>
                <c:pt idx="36">
                  <c:v>IL</c:v>
                </c:pt>
                <c:pt idx="37">
                  <c:v>IN</c:v>
                </c:pt>
                <c:pt idx="38">
                  <c:v>IA</c:v>
                </c:pt>
                <c:pt idx="39">
                  <c:v>AZ</c:v>
                </c:pt>
                <c:pt idx="40">
                  <c:v>ID</c:v>
                </c:pt>
                <c:pt idx="41">
                  <c:v>ME</c:v>
                </c:pt>
                <c:pt idx="42">
                  <c:v>MD</c:v>
                </c:pt>
                <c:pt idx="43">
                  <c:v>MA</c:v>
                </c:pt>
                <c:pt idx="44">
                  <c:v>UT</c:v>
                </c:pt>
                <c:pt idx="45">
                  <c:v>MO</c:v>
                </c:pt>
                <c:pt idx="46">
                  <c:v>MN</c:v>
                </c:pt>
                <c:pt idx="47">
                  <c:v>MI</c:v>
                </c:pt>
                <c:pt idx="48">
                  <c:v>MT</c:v>
                </c:pt>
                <c:pt idx="49">
                  <c:v>MS</c:v>
                </c:pt>
              </c:strCache>
            </c:strRef>
          </c:cat>
          <c:val>
            <c:numRef>
              <c:f>Sheet1!$B$2:$B$51</c:f>
              <c:numCache>
                <c:formatCode>General</c:formatCode>
                <c:ptCount val="50"/>
                <c:pt idx="0">
                  <c:v>0.0113448781979</c:v>
                </c:pt>
                <c:pt idx="1">
                  <c:v>0.0160133253227</c:v>
                </c:pt>
                <c:pt idx="2">
                  <c:v>0.0308193771691</c:v>
                </c:pt>
                <c:pt idx="3">
                  <c:v>0.0106079241912</c:v>
                </c:pt>
                <c:pt idx="4">
                  <c:v>0.0630673689754</c:v>
                </c:pt>
                <c:pt idx="5">
                  <c:v>0.0170184082558</c:v>
                </c:pt>
                <c:pt idx="6">
                  <c:v>0.0136492763632</c:v>
                </c:pt>
                <c:pt idx="7">
                  <c:v>0.0285553800158</c:v>
                </c:pt>
                <c:pt idx="8">
                  <c:v>0.0129914624383</c:v>
                </c:pt>
                <c:pt idx="9">
                  <c:v>0.0263150273064</c:v>
                </c:pt>
                <c:pt idx="10">
                  <c:v>0.0573293981017</c:v>
                </c:pt>
                <c:pt idx="11">
                  <c:v>0.0104970213877</c:v>
                </c:pt>
                <c:pt idx="12">
                  <c:v>0.0357847484046</c:v>
                </c:pt>
                <c:pt idx="13">
                  <c:v>0.0164312250634</c:v>
                </c:pt>
                <c:pt idx="14">
                  <c:v>0.0190603536779</c:v>
                </c:pt>
                <c:pt idx="15">
                  <c:v>0.00865206275792</c:v>
                </c:pt>
                <c:pt idx="16">
                  <c:v>0.0127663234766</c:v>
                </c:pt>
                <c:pt idx="17">
                  <c:v>0.0141724257927</c:v>
                </c:pt>
                <c:pt idx="18">
                  <c:v>0.014597070614</c:v>
                </c:pt>
                <c:pt idx="19">
                  <c:v>0.00984722651446</c:v>
                </c:pt>
                <c:pt idx="20">
                  <c:v>0.0190824548994</c:v>
                </c:pt>
                <c:pt idx="21">
                  <c:v>0.0121657754831</c:v>
                </c:pt>
                <c:pt idx="22">
                  <c:v>0.0143071935036</c:v>
                </c:pt>
                <c:pt idx="23">
                  <c:v>0.0143721193444</c:v>
                </c:pt>
                <c:pt idx="24">
                  <c:v>0.0378055963461</c:v>
                </c:pt>
                <c:pt idx="25">
                  <c:v>0.0147800579899</c:v>
                </c:pt>
                <c:pt idx="26">
                  <c:v>0.0221470638944</c:v>
                </c:pt>
                <c:pt idx="27">
                  <c:v>0.0102876043101</c:v>
                </c:pt>
                <c:pt idx="28">
                  <c:v>0.0176224684578</c:v>
                </c:pt>
                <c:pt idx="29">
                  <c:v>0.0125978498678</c:v>
                </c:pt>
                <c:pt idx="30">
                  <c:v>0.0119677371783</c:v>
                </c:pt>
                <c:pt idx="31">
                  <c:v>0.0129995385202</c:v>
                </c:pt>
                <c:pt idx="32">
                  <c:v>0.0212729912439</c:v>
                </c:pt>
                <c:pt idx="33">
                  <c:v>0.0142190008484</c:v>
                </c:pt>
                <c:pt idx="34">
                  <c:v>0.0182147945243</c:v>
                </c:pt>
                <c:pt idx="35">
                  <c:v>0.0282423031511</c:v>
                </c:pt>
                <c:pt idx="36">
                  <c:v>0.0114129146005</c:v>
                </c:pt>
                <c:pt idx="37">
                  <c:v>0.0123068985352</c:v>
                </c:pt>
                <c:pt idx="38">
                  <c:v>0.0178163430932</c:v>
                </c:pt>
                <c:pt idx="39">
                  <c:v>0.00952826852464</c:v>
                </c:pt>
                <c:pt idx="40">
                  <c:v>0.0223097442646</c:v>
                </c:pt>
                <c:pt idx="41">
                  <c:v>0.0262952912165</c:v>
                </c:pt>
                <c:pt idx="42">
                  <c:v>0.0158098538133</c:v>
                </c:pt>
                <c:pt idx="43">
                  <c:v>0.0110658634467</c:v>
                </c:pt>
                <c:pt idx="44">
                  <c:v>0.0155031718826</c:v>
                </c:pt>
                <c:pt idx="45">
                  <c:v>0.0151661612828</c:v>
                </c:pt>
                <c:pt idx="46">
                  <c:v>0.0140034230189</c:v>
                </c:pt>
                <c:pt idx="47">
                  <c:v>0.0122424576159</c:v>
                </c:pt>
                <c:pt idx="48">
                  <c:v>0.0412719693953</c:v>
                </c:pt>
                <c:pt idx="49">
                  <c:v>0.0110959587728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paul</c:v>
                </c:pt>
              </c:strCache>
            </c:strRef>
          </c:tx>
          <c:invertIfNegative val="0"/>
          <c:cat>
            <c:strRef>
              <c:f>Sheet1!$A$2:$A$51</c:f>
              <c:strCache>
                <c:ptCount val="50"/>
                <c:pt idx="0">
                  <c:v>WA</c:v>
                </c:pt>
                <c:pt idx="1">
                  <c:v>WI</c:v>
                </c:pt>
                <c:pt idx="2">
                  <c:v>WV</c:v>
                </c:pt>
                <c:pt idx="3">
                  <c:v>FL</c:v>
                </c:pt>
                <c:pt idx="4">
                  <c:v>WY</c:v>
                </c:pt>
                <c:pt idx="5">
                  <c:v>NH</c:v>
                </c:pt>
                <c:pt idx="6">
                  <c:v>NJ</c:v>
                </c:pt>
                <c:pt idx="7">
                  <c:v>NM</c:v>
                </c:pt>
                <c:pt idx="8">
                  <c:v>NC</c:v>
                </c:pt>
                <c:pt idx="9">
                  <c:v>ND</c:v>
                </c:pt>
                <c:pt idx="10">
                  <c:v>NE</c:v>
                </c:pt>
                <c:pt idx="11">
                  <c:v>NY</c:v>
                </c:pt>
                <c:pt idx="12">
                  <c:v>RI</c:v>
                </c:pt>
                <c:pt idx="13">
                  <c:v>NV</c:v>
                </c:pt>
                <c:pt idx="14">
                  <c:v>CO</c:v>
                </c:pt>
                <c:pt idx="15">
                  <c:v>CA</c:v>
                </c:pt>
                <c:pt idx="16">
                  <c:v>GA</c:v>
                </c:pt>
                <c:pt idx="17">
                  <c:v>CT</c:v>
                </c:pt>
                <c:pt idx="18">
                  <c:v>OK</c:v>
                </c:pt>
                <c:pt idx="19">
                  <c:v>OH</c:v>
                </c:pt>
                <c:pt idx="20">
                  <c:v>KS</c:v>
                </c:pt>
                <c:pt idx="21">
                  <c:v>SC</c:v>
                </c:pt>
                <c:pt idx="22">
                  <c:v>KY</c:v>
                </c:pt>
                <c:pt idx="23">
                  <c:v>OR</c:v>
                </c:pt>
                <c:pt idx="24">
                  <c:v>SD</c:v>
                </c:pt>
                <c:pt idx="25">
                  <c:v>DE</c:v>
                </c:pt>
                <c:pt idx="26">
                  <c:v>HI</c:v>
                </c:pt>
                <c:pt idx="27">
                  <c:v>TX</c:v>
                </c:pt>
                <c:pt idx="28">
                  <c:v>LA</c:v>
                </c:pt>
                <c:pt idx="29">
                  <c:v>TN</c:v>
                </c:pt>
                <c:pt idx="30">
                  <c:v>PA</c:v>
                </c:pt>
                <c:pt idx="31">
                  <c:v>VA</c:v>
                </c:pt>
                <c:pt idx="32">
                  <c:v>AK</c:v>
                </c:pt>
                <c:pt idx="33">
                  <c:v>AL</c:v>
                </c:pt>
                <c:pt idx="34">
                  <c:v>AR</c:v>
                </c:pt>
                <c:pt idx="35">
                  <c:v>VT</c:v>
                </c:pt>
                <c:pt idx="36">
                  <c:v>IL</c:v>
                </c:pt>
                <c:pt idx="37">
                  <c:v>IN</c:v>
                </c:pt>
                <c:pt idx="38">
                  <c:v>IA</c:v>
                </c:pt>
                <c:pt idx="39">
                  <c:v>AZ</c:v>
                </c:pt>
                <c:pt idx="40">
                  <c:v>ID</c:v>
                </c:pt>
                <c:pt idx="41">
                  <c:v>ME</c:v>
                </c:pt>
                <c:pt idx="42">
                  <c:v>MD</c:v>
                </c:pt>
                <c:pt idx="43">
                  <c:v>MA</c:v>
                </c:pt>
                <c:pt idx="44">
                  <c:v>UT</c:v>
                </c:pt>
                <c:pt idx="45">
                  <c:v>MO</c:v>
                </c:pt>
                <c:pt idx="46">
                  <c:v>MN</c:v>
                </c:pt>
                <c:pt idx="47">
                  <c:v>MI</c:v>
                </c:pt>
                <c:pt idx="48">
                  <c:v>MT</c:v>
                </c:pt>
                <c:pt idx="49">
                  <c:v>MS</c:v>
                </c:pt>
              </c:strCache>
            </c:strRef>
          </c:cat>
          <c:val>
            <c:numRef>
              <c:f>Sheet1!$C$2:$C$51</c:f>
              <c:numCache>
                <c:formatCode>General</c:formatCode>
                <c:ptCount val="50"/>
                <c:pt idx="0">
                  <c:v>0.325426176867</c:v>
                </c:pt>
                <c:pt idx="1">
                  <c:v>0.338157179058</c:v>
                </c:pt>
                <c:pt idx="2">
                  <c:v>0.301444167931</c:v>
                </c:pt>
                <c:pt idx="3">
                  <c:v>0.329749017297</c:v>
                </c:pt>
                <c:pt idx="4">
                  <c:v>0.335930271481</c:v>
                </c:pt>
                <c:pt idx="5">
                  <c:v>0.342506237293</c:v>
                </c:pt>
                <c:pt idx="6">
                  <c:v>0.323264513906</c:v>
                </c:pt>
                <c:pt idx="7">
                  <c:v>0.340961456014</c:v>
                </c:pt>
                <c:pt idx="8">
                  <c:v>0.328712615245</c:v>
                </c:pt>
                <c:pt idx="9">
                  <c:v>0.35511628545</c:v>
                </c:pt>
                <c:pt idx="10">
                  <c:v>0.33035729216</c:v>
                </c:pt>
                <c:pt idx="11">
                  <c:v>0.336870901957</c:v>
                </c:pt>
                <c:pt idx="12">
                  <c:v>0.368836501273</c:v>
                </c:pt>
                <c:pt idx="13">
                  <c:v>0.338114490393</c:v>
                </c:pt>
                <c:pt idx="14">
                  <c:v>0.334272041967</c:v>
                </c:pt>
                <c:pt idx="15">
                  <c:v>0.32940595399</c:v>
                </c:pt>
                <c:pt idx="16">
                  <c:v>0.324277110193</c:v>
                </c:pt>
                <c:pt idx="17">
                  <c:v>0.329465866</c:v>
                </c:pt>
                <c:pt idx="18">
                  <c:v>0.328265425183</c:v>
                </c:pt>
                <c:pt idx="19">
                  <c:v>0.332669124363</c:v>
                </c:pt>
                <c:pt idx="20">
                  <c:v>0.338738219701</c:v>
                </c:pt>
                <c:pt idx="21">
                  <c:v>0.333841555982</c:v>
                </c:pt>
                <c:pt idx="22">
                  <c:v>0.335323050956</c:v>
                </c:pt>
                <c:pt idx="23">
                  <c:v>0.317954946601</c:v>
                </c:pt>
                <c:pt idx="24">
                  <c:v>0.335357878176</c:v>
                </c:pt>
                <c:pt idx="25">
                  <c:v>0.323391558309</c:v>
                </c:pt>
                <c:pt idx="26">
                  <c:v>0.341002370407</c:v>
                </c:pt>
                <c:pt idx="27">
                  <c:v>0.334002178022</c:v>
                </c:pt>
                <c:pt idx="28">
                  <c:v>0.321892295395</c:v>
                </c:pt>
                <c:pt idx="29">
                  <c:v>0.326732190761</c:v>
                </c:pt>
                <c:pt idx="30">
                  <c:v>0.321817004213</c:v>
                </c:pt>
                <c:pt idx="31">
                  <c:v>0.328603337032</c:v>
                </c:pt>
                <c:pt idx="32">
                  <c:v>0.320141182838</c:v>
                </c:pt>
                <c:pt idx="33">
                  <c:v>0.315988471556</c:v>
                </c:pt>
                <c:pt idx="34">
                  <c:v>0.330448862228</c:v>
                </c:pt>
                <c:pt idx="35">
                  <c:v>0.317763136684</c:v>
                </c:pt>
                <c:pt idx="36">
                  <c:v>0.325150366755</c:v>
                </c:pt>
                <c:pt idx="37">
                  <c:v>0.329625731566</c:v>
                </c:pt>
                <c:pt idx="38">
                  <c:v>0.343579971658</c:v>
                </c:pt>
                <c:pt idx="39">
                  <c:v>0.337777634611</c:v>
                </c:pt>
                <c:pt idx="40">
                  <c:v>0.330168490186</c:v>
                </c:pt>
                <c:pt idx="41">
                  <c:v>0.324436295071</c:v>
                </c:pt>
                <c:pt idx="42">
                  <c:v>0.313970765834</c:v>
                </c:pt>
                <c:pt idx="43">
                  <c:v>0.333233200199</c:v>
                </c:pt>
                <c:pt idx="44">
                  <c:v>0.331481492422</c:v>
                </c:pt>
                <c:pt idx="45">
                  <c:v>0.321231045937</c:v>
                </c:pt>
                <c:pt idx="46">
                  <c:v>0.324458987943</c:v>
                </c:pt>
                <c:pt idx="47">
                  <c:v>0.326570869808</c:v>
                </c:pt>
                <c:pt idx="48">
                  <c:v>0.363993175047</c:v>
                </c:pt>
                <c:pt idx="49">
                  <c:v>0.343842456985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romney</c:v>
                </c:pt>
              </c:strCache>
            </c:strRef>
          </c:tx>
          <c:invertIfNegative val="0"/>
          <c:cat>
            <c:strRef>
              <c:f>Sheet1!$A$2:$A$51</c:f>
              <c:strCache>
                <c:ptCount val="50"/>
                <c:pt idx="0">
                  <c:v>WA</c:v>
                </c:pt>
                <c:pt idx="1">
                  <c:v>WI</c:v>
                </c:pt>
                <c:pt idx="2">
                  <c:v>WV</c:v>
                </c:pt>
                <c:pt idx="3">
                  <c:v>FL</c:v>
                </c:pt>
                <c:pt idx="4">
                  <c:v>WY</c:v>
                </c:pt>
                <c:pt idx="5">
                  <c:v>NH</c:v>
                </c:pt>
                <c:pt idx="6">
                  <c:v>NJ</c:v>
                </c:pt>
                <c:pt idx="7">
                  <c:v>NM</c:v>
                </c:pt>
                <c:pt idx="8">
                  <c:v>NC</c:v>
                </c:pt>
                <c:pt idx="9">
                  <c:v>ND</c:v>
                </c:pt>
                <c:pt idx="10">
                  <c:v>NE</c:v>
                </c:pt>
                <c:pt idx="11">
                  <c:v>NY</c:v>
                </c:pt>
                <c:pt idx="12">
                  <c:v>RI</c:v>
                </c:pt>
                <c:pt idx="13">
                  <c:v>NV</c:v>
                </c:pt>
                <c:pt idx="14">
                  <c:v>CO</c:v>
                </c:pt>
                <c:pt idx="15">
                  <c:v>CA</c:v>
                </c:pt>
                <c:pt idx="16">
                  <c:v>GA</c:v>
                </c:pt>
                <c:pt idx="17">
                  <c:v>CT</c:v>
                </c:pt>
                <c:pt idx="18">
                  <c:v>OK</c:v>
                </c:pt>
                <c:pt idx="19">
                  <c:v>OH</c:v>
                </c:pt>
                <c:pt idx="20">
                  <c:v>KS</c:v>
                </c:pt>
                <c:pt idx="21">
                  <c:v>SC</c:v>
                </c:pt>
                <c:pt idx="22">
                  <c:v>KY</c:v>
                </c:pt>
                <c:pt idx="23">
                  <c:v>OR</c:v>
                </c:pt>
                <c:pt idx="24">
                  <c:v>SD</c:v>
                </c:pt>
                <c:pt idx="25">
                  <c:v>DE</c:v>
                </c:pt>
                <c:pt idx="26">
                  <c:v>HI</c:v>
                </c:pt>
                <c:pt idx="27">
                  <c:v>TX</c:v>
                </c:pt>
                <c:pt idx="28">
                  <c:v>LA</c:v>
                </c:pt>
                <c:pt idx="29">
                  <c:v>TN</c:v>
                </c:pt>
                <c:pt idx="30">
                  <c:v>PA</c:v>
                </c:pt>
                <c:pt idx="31">
                  <c:v>VA</c:v>
                </c:pt>
                <c:pt idx="32">
                  <c:v>AK</c:v>
                </c:pt>
                <c:pt idx="33">
                  <c:v>AL</c:v>
                </c:pt>
                <c:pt idx="34">
                  <c:v>AR</c:v>
                </c:pt>
                <c:pt idx="35">
                  <c:v>VT</c:v>
                </c:pt>
                <c:pt idx="36">
                  <c:v>IL</c:v>
                </c:pt>
                <c:pt idx="37">
                  <c:v>IN</c:v>
                </c:pt>
                <c:pt idx="38">
                  <c:v>IA</c:v>
                </c:pt>
                <c:pt idx="39">
                  <c:v>AZ</c:v>
                </c:pt>
                <c:pt idx="40">
                  <c:v>ID</c:v>
                </c:pt>
                <c:pt idx="41">
                  <c:v>ME</c:v>
                </c:pt>
                <c:pt idx="42">
                  <c:v>MD</c:v>
                </c:pt>
                <c:pt idx="43">
                  <c:v>MA</c:v>
                </c:pt>
                <c:pt idx="44">
                  <c:v>UT</c:v>
                </c:pt>
                <c:pt idx="45">
                  <c:v>MO</c:v>
                </c:pt>
                <c:pt idx="46">
                  <c:v>MN</c:v>
                </c:pt>
                <c:pt idx="47">
                  <c:v>MI</c:v>
                </c:pt>
                <c:pt idx="48">
                  <c:v>MT</c:v>
                </c:pt>
                <c:pt idx="49">
                  <c:v>MS</c:v>
                </c:pt>
              </c:strCache>
            </c:strRef>
          </c:cat>
          <c:val>
            <c:numRef>
              <c:f>Sheet1!$D$2:$D$51</c:f>
              <c:numCache>
                <c:formatCode>General</c:formatCode>
                <c:ptCount val="50"/>
                <c:pt idx="0">
                  <c:v>0.377473315311</c:v>
                </c:pt>
                <c:pt idx="1">
                  <c:v>0.35928118826</c:v>
                </c:pt>
                <c:pt idx="2">
                  <c:v>0.33667482143</c:v>
                </c:pt>
                <c:pt idx="3">
                  <c:v>0.350467391318</c:v>
                </c:pt>
                <c:pt idx="4">
                  <c:v>0.311533926941</c:v>
                </c:pt>
                <c:pt idx="5">
                  <c:v>0.340015424714</c:v>
                </c:pt>
                <c:pt idx="6">
                  <c:v>0.361592672353</c:v>
                </c:pt>
                <c:pt idx="7">
                  <c:v>0.354840831733</c:v>
                </c:pt>
                <c:pt idx="8">
                  <c:v>0.362088276293</c:v>
                </c:pt>
                <c:pt idx="9">
                  <c:v>0.325144488959</c:v>
                </c:pt>
                <c:pt idx="10">
                  <c:v>0.334604576825</c:v>
                </c:pt>
                <c:pt idx="11">
                  <c:v>0.354610995849</c:v>
                </c:pt>
                <c:pt idx="12">
                  <c:v>0.307835064589</c:v>
                </c:pt>
                <c:pt idx="13">
                  <c:v>0.346864751939</c:v>
                </c:pt>
                <c:pt idx="14">
                  <c:v>0.347741491042</c:v>
                </c:pt>
                <c:pt idx="15">
                  <c:v>0.355332786024</c:v>
                </c:pt>
                <c:pt idx="16">
                  <c:v>0.372403640071</c:v>
                </c:pt>
                <c:pt idx="17">
                  <c:v>0.359462725239</c:v>
                </c:pt>
                <c:pt idx="18">
                  <c:v>0.364269783899</c:v>
                </c:pt>
                <c:pt idx="19">
                  <c:v>0.363838824838</c:v>
                </c:pt>
                <c:pt idx="20">
                  <c:v>0.358864591686</c:v>
                </c:pt>
                <c:pt idx="21">
                  <c:v>0.351235492472</c:v>
                </c:pt>
                <c:pt idx="22">
                  <c:v>0.342639423919</c:v>
                </c:pt>
                <c:pt idx="23">
                  <c:v>0.351886544713</c:v>
                </c:pt>
                <c:pt idx="24">
                  <c:v>0.309178235053</c:v>
                </c:pt>
                <c:pt idx="25">
                  <c:v>0.356650854335</c:v>
                </c:pt>
                <c:pt idx="26">
                  <c:v>0.337418689739</c:v>
                </c:pt>
                <c:pt idx="27">
                  <c:v>0.353155841248</c:v>
                </c:pt>
                <c:pt idx="28">
                  <c:v>0.354453767475</c:v>
                </c:pt>
                <c:pt idx="29">
                  <c:v>0.364144717615</c:v>
                </c:pt>
                <c:pt idx="30">
                  <c:v>0.362593153585</c:v>
                </c:pt>
                <c:pt idx="31">
                  <c:v>0.343306239231</c:v>
                </c:pt>
                <c:pt idx="32">
                  <c:v>0.344482315134</c:v>
                </c:pt>
                <c:pt idx="33">
                  <c:v>0.366262782919</c:v>
                </c:pt>
                <c:pt idx="34">
                  <c:v>0.354213171375</c:v>
                </c:pt>
                <c:pt idx="35">
                  <c:v>0.34358320305</c:v>
                </c:pt>
                <c:pt idx="36">
                  <c:v>0.367932477639</c:v>
                </c:pt>
                <c:pt idx="37">
                  <c:v>0.351528609098</c:v>
                </c:pt>
                <c:pt idx="38">
                  <c:v>0.330207673581</c:v>
                </c:pt>
                <c:pt idx="39">
                  <c:v>0.352947197255</c:v>
                </c:pt>
                <c:pt idx="40">
                  <c:v>0.364649320044</c:v>
                </c:pt>
                <c:pt idx="41">
                  <c:v>0.349696437542</c:v>
                </c:pt>
                <c:pt idx="42">
                  <c:v>0.378374702817</c:v>
                </c:pt>
                <c:pt idx="43">
                  <c:v>0.359193955379</c:v>
                </c:pt>
                <c:pt idx="44">
                  <c:v>0.365819645703</c:v>
                </c:pt>
                <c:pt idx="45">
                  <c:v>0.368716565413</c:v>
                </c:pt>
                <c:pt idx="46">
                  <c:v>0.363052061318</c:v>
                </c:pt>
                <c:pt idx="47">
                  <c:v>0.363678041624</c:v>
                </c:pt>
                <c:pt idx="48">
                  <c:v>0.337095239645</c:v>
                </c:pt>
                <c:pt idx="49">
                  <c:v>0.344241417993</c:v>
                </c:pt>
              </c:numCache>
            </c:numRef>
          </c:val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santorum</c:v>
                </c:pt>
              </c:strCache>
            </c:strRef>
          </c:tx>
          <c:invertIfNegative val="0"/>
          <c:cat>
            <c:strRef>
              <c:f>Sheet1!$A$2:$A$51</c:f>
              <c:strCache>
                <c:ptCount val="50"/>
                <c:pt idx="0">
                  <c:v>WA</c:v>
                </c:pt>
                <c:pt idx="1">
                  <c:v>WI</c:v>
                </c:pt>
                <c:pt idx="2">
                  <c:v>WV</c:v>
                </c:pt>
                <c:pt idx="3">
                  <c:v>FL</c:v>
                </c:pt>
                <c:pt idx="4">
                  <c:v>WY</c:v>
                </c:pt>
                <c:pt idx="5">
                  <c:v>NH</c:v>
                </c:pt>
                <c:pt idx="6">
                  <c:v>NJ</c:v>
                </c:pt>
                <c:pt idx="7">
                  <c:v>NM</c:v>
                </c:pt>
                <c:pt idx="8">
                  <c:v>NC</c:v>
                </c:pt>
                <c:pt idx="9">
                  <c:v>ND</c:v>
                </c:pt>
                <c:pt idx="10">
                  <c:v>NE</c:v>
                </c:pt>
                <c:pt idx="11">
                  <c:v>NY</c:v>
                </c:pt>
                <c:pt idx="12">
                  <c:v>RI</c:v>
                </c:pt>
                <c:pt idx="13">
                  <c:v>NV</c:v>
                </c:pt>
                <c:pt idx="14">
                  <c:v>CO</c:v>
                </c:pt>
                <c:pt idx="15">
                  <c:v>CA</c:v>
                </c:pt>
                <c:pt idx="16">
                  <c:v>GA</c:v>
                </c:pt>
                <c:pt idx="17">
                  <c:v>CT</c:v>
                </c:pt>
                <c:pt idx="18">
                  <c:v>OK</c:v>
                </c:pt>
                <c:pt idx="19">
                  <c:v>OH</c:v>
                </c:pt>
                <c:pt idx="20">
                  <c:v>KS</c:v>
                </c:pt>
                <c:pt idx="21">
                  <c:v>SC</c:v>
                </c:pt>
                <c:pt idx="22">
                  <c:v>KY</c:v>
                </c:pt>
                <c:pt idx="23">
                  <c:v>OR</c:v>
                </c:pt>
                <c:pt idx="24">
                  <c:v>SD</c:v>
                </c:pt>
                <c:pt idx="25">
                  <c:v>DE</c:v>
                </c:pt>
                <c:pt idx="26">
                  <c:v>HI</c:v>
                </c:pt>
                <c:pt idx="27">
                  <c:v>TX</c:v>
                </c:pt>
                <c:pt idx="28">
                  <c:v>LA</c:v>
                </c:pt>
                <c:pt idx="29">
                  <c:v>TN</c:v>
                </c:pt>
                <c:pt idx="30">
                  <c:v>PA</c:v>
                </c:pt>
                <c:pt idx="31">
                  <c:v>VA</c:v>
                </c:pt>
                <c:pt idx="32">
                  <c:v>AK</c:v>
                </c:pt>
                <c:pt idx="33">
                  <c:v>AL</c:v>
                </c:pt>
                <c:pt idx="34">
                  <c:v>AR</c:v>
                </c:pt>
                <c:pt idx="35">
                  <c:v>VT</c:v>
                </c:pt>
                <c:pt idx="36">
                  <c:v>IL</c:v>
                </c:pt>
                <c:pt idx="37">
                  <c:v>IN</c:v>
                </c:pt>
                <c:pt idx="38">
                  <c:v>IA</c:v>
                </c:pt>
                <c:pt idx="39">
                  <c:v>AZ</c:v>
                </c:pt>
                <c:pt idx="40">
                  <c:v>ID</c:v>
                </c:pt>
                <c:pt idx="41">
                  <c:v>ME</c:v>
                </c:pt>
                <c:pt idx="42">
                  <c:v>MD</c:v>
                </c:pt>
                <c:pt idx="43">
                  <c:v>MA</c:v>
                </c:pt>
                <c:pt idx="44">
                  <c:v>UT</c:v>
                </c:pt>
                <c:pt idx="45">
                  <c:v>MO</c:v>
                </c:pt>
                <c:pt idx="46">
                  <c:v>MN</c:v>
                </c:pt>
                <c:pt idx="47">
                  <c:v>MI</c:v>
                </c:pt>
                <c:pt idx="48">
                  <c:v>MT</c:v>
                </c:pt>
                <c:pt idx="49">
                  <c:v>MS</c:v>
                </c:pt>
              </c:strCache>
            </c:strRef>
          </c:cat>
          <c:val>
            <c:numRef>
              <c:f>Sheet1!$E$2:$E$51</c:f>
              <c:numCache>
                <c:formatCode>General</c:formatCode>
                <c:ptCount val="50"/>
                <c:pt idx="0">
                  <c:v>0.285755629625</c:v>
                </c:pt>
                <c:pt idx="1">
                  <c:v>0.286548307359</c:v>
                </c:pt>
                <c:pt idx="2">
                  <c:v>0.33106163347</c:v>
                </c:pt>
                <c:pt idx="3">
                  <c:v>0.309175667194</c:v>
                </c:pt>
                <c:pt idx="4">
                  <c:v>0.289468432602</c:v>
                </c:pt>
                <c:pt idx="5">
                  <c:v>0.300459929738</c:v>
                </c:pt>
                <c:pt idx="6">
                  <c:v>0.301493537378</c:v>
                </c:pt>
                <c:pt idx="7">
                  <c:v>0.275642332237</c:v>
                </c:pt>
                <c:pt idx="8">
                  <c:v>0.296207646024</c:v>
                </c:pt>
                <c:pt idx="9">
                  <c:v>0.293424198284</c:v>
                </c:pt>
                <c:pt idx="10">
                  <c:v>0.277708732913</c:v>
                </c:pt>
                <c:pt idx="11">
                  <c:v>0.298021080806</c:v>
                </c:pt>
                <c:pt idx="12">
                  <c:v>0.287543685734</c:v>
                </c:pt>
                <c:pt idx="13">
                  <c:v>0.298589532604</c:v>
                </c:pt>
                <c:pt idx="14">
                  <c:v>0.298926113313</c:v>
                </c:pt>
                <c:pt idx="15">
                  <c:v>0.306609197228</c:v>
                </c:pt>
                <c:pt idx="16">
                  <c:v>0.290552926259</c:v>
                </c:pt>
                <c:pt idx="17">
                  <c:v>0.296898982969</c:v>
                </c:pt>
                <c:pt idx="18">
                  <c:v>0.292867720304</c:v>
                </c:pt>
                <c:pt idx="19">
                  <c:v>0.293644824285</c:v>
                </c:pt>
                <c:pt idx="20">
                  <c:v>0.283314733713</c:v>
                </c:pt>
                <c:pt idx="21">
                  <c:v>0.302757176062</c:v>
                </c:pt>
                <c:pt idx="22">
                  <c:v>0.307730331621</c:v>
                </c:pt>
                <c:pt idx="23">
                  <c:v>0.315786389342</c:v>
                </c:pt>
                <c:pt idx="24">
                  <c:v>0.317658290425</c:v>
                </c:pt>
                <c:pt idx="25">
                  <c:v>0.305177529366</c:v>
                </c:pt>
                <c:pt idx="26">
                  <c:v>0.299431875959</c:v>
                </c:pt>
                <c:pt idx="27">
                  <c:v>0.30255437642</c:v>
                </c:pt>
                <c:pt idx="28">
                  <c:v>0.306031468673</c:v>
                </c:pt>
                <c:pt idx="29">
                  <c:v>0.296525241756</c:v>
                </c:pt>
                <c:pt idx="30">
                  <c:v>0.303622105024</c:v>
                </c:pt>
                <c:pt idx="31">
                  <c:v>0.315090885217</c:v>
                </c:pt>
                <c:pt idx="32">
                  <c:v>0.314103510784</c:v>
                </c:pt>
                <c:pt idx="33">
                  <c:v>0.303529744676</c:v>
                </c:pt>
                <c:pt idx="34">
                  <c:v>0.297123171873</c:v>
                </c:pt>
                <c:pt idx="35">
                  <c:v>0.310411357115</c:v>
                </c:pt>
                <c:pt idx="36">
                  <c:v>0.295504241005</c:v>
                </c:pt>
                <c:pt idx="37">
                  <c:v>0.3065387608</c:v>
                </c:pt>
                <c:pt idx="38">
                  <c:v>0.308396011668</c:v>
                </c:pt>
                <c:pt idx="39">
                  <c:v>0.299746899609</c:v>
                </c:pt>
                <c:pt idx="40">
                  <c:v>0.282872445505</c:v>
                </c:pt>
                <c:pt idx="41">
                  <c:v>0.29957197617</c:v>
                </c:pt>
                <c:pt idx="42">
                  <c:v>0.291844677536</c:v>
                </c:pt>
                <c:pt idx="43">
                  <c:v>0.296506980976</c:v>
                </c:pt>
                <c:pt idx="44">
                  <c:v>0.287195689993</c:v>
                </c:pt>
                <c:pt idx="45">
                  <c:v>0.294886227367</c:v>
                </c:pt>
                <c:pt idx="46">
                  <c:v>0.29848552772</c:v>
                </c:pt>
                <c:pt idx="47">
                  <c:v>0.297508630953</c:v>
                </c:pt>
                <c:pt idx="48">
                  <c:v>0.257639615913</c:v>
                </c:pt>
                <c:pt idx="49">
                  <c:v>0.300820166249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2046694648"/>
        <c:axId val="-2046739048"/>
      </c:barChart>
      <c:catAx>
        <c:axId val="-2046694648"/>
        <c:scaling>
          <c:orientation val="minMax"/>
        </c:scaling>
        <c:delete val="0"/>
        <c:axPos val="l"/>
        <c:majorTickMark val="out"/>
        <c:minorTickMark val="none"/>
        <c:tickLblPos val="nextTo"/>
        <c:crossAx val="-2046739048"/>
        <c:crosses val="autoZero"/>
        <c:auto val="1"/>
        <c:lblAlgn val="ctr"/>
        <c:lblOffset val="100"/>
        <c:noMultiLvlLbl val="0"/>
      </c:catAx>
      <c:valAx>
        <c:axId val="-2046739048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-204669464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04CA8-467E-964F-8D83-B24D02B6A01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9B4F38-6E65-BB4A-B7DA-3EBBEAC434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65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9B4F38-6E65-BB4A-B7DA-3EBBEAC4343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817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640F5-2107-0E4F-BD3D-34DF55BE4F34}" type="datetimeFigureOut">
              <a:rPr lang="en-US" smtClean="0"/>
              <a:t>11/19/12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7B4B1D-2527-094B-A36B-2839454038F5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076192" y="84667"/>
            <a:ext cx="8229600" cy="151553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RIP Boris </a:t>
            </a:r>
            <a:r>
              <a:rPr lang="en-US" dirty="0" err="1" smtClean="0"/>
              <a:t>Strugatski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sz="2700" dirty="0" smtClean="0"/>
              <a:t>Science Fiction will never be the same</a:t>
            </a:r>
            <a:r>
              <a:rPr lang="en-US" sz="2700" dirty="0"/>
              <a:t/>
            </a:r>
            <a:br>
              <a:rPr lang="en-US" sz="2700" dirty="0"/>
            </a:br>
            <a:endParaRPr lang="en-US" sz="2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407" y="0"/>
            <a:ext cx="3810000" cy="38100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/>
          <a:srcRect l="-18099" r="-18099"/>
          <a:stretch>
            <a:fillRect/>
          </a:stretch>
        </p:blipFill>
        <p:spPr>
          <a:xfrm>
            <a:off x="-1076192" y="2332037"/>
            <a:ext cx="8229600" cy="4525963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6381" y="1504244"/>
            <a:ext cx="2362200" cy="34544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6765" y="3060229"/>
            <a:ext cx="25019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335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 things like this: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“My car just got rear-ended! </a:t>
            </a:r>
            <a:r>
              <a:rPr lang="en-US" dirty="0"/>
              <a:t>F</a:t>
            </a:r>
            <a:r>
              <a:rPr lang="en-US" dirty="0" smtClean="0"/>
              <a:t>**</a:t>
            </a:r>
            <a:r>
              <a:rPr lang="en-US" dirty="0" err="1" smtClean="0"/>
              <a:t>ing</a:t>
            </a:r>
            <a:r>
              <a:rPr lang="en-US" dirty="0" smtClean="0"/>
              <a:t> awesome!”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108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 things like this: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“A rape is a gift from God” </a:t>
            </a:r>
            <a:r>
              <a:rPr lang="en-US" sz="2400" dirty="0" smtClean="0"/>
              <a:t>(he lost! Good ;-)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6119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sum up…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Ambiguity is rampant</a:t>
            </a:r>
          </a:p>
          <a:p>
            <a:r>
              <a:rPr lang="en-US" dirty="0" smtClean="0"/>
              <a:t>Context matters</a:t>
            </a:r>
          </a:p>
          <a:p>
            <a:r>
              <a:rPr lang="en-US" dirty="0" smtClean="0"/>
              <a:t>Homonyms are everywhere</a:t>
            </a:r>
          </a:p>
          <a:p>
            <a:r>
              <a:rPr lang="en-US" dirty="0" smtClean="0"/>
              <a:t>Neutral words become charged as discourse changes, charged words lose their meaning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124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Sentiment Analysis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parse text using POS (parts-of-speech) identification</a:t>
            </a:r>
          </a:p>
          <a:p>
            <a:r>
              <a:rPr lang="en-US" dirty="0" smtClean="0"/>
              <a:t>This helps with homonyms and some ambiguity</a:t>
            </a:r>
          </a:p>
        </p:txBody>
      </p:sp>
    </p:spTree>
    <p:extLst>
      <p:ext uri="{BB962C8B-B14F-4D97-AF65-F5344CB8AC3E}">
        <p14:creationId xmlns:p14="http://schemas.microsoft.com/office/powerpoint/2010/main" val="1110780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Sentiment Analysis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Create rules with amplifier words and inverter words:</a:t>
            </a:r>
          </a:p>
          <a:p>
            <a:pPr lvl="1"/>
            <a:r>
              <a:rPr lang="en-US" sz="2400" dirty="0" smtClean="0"/>
              <a:t>“This concert (</a:t>
            </a:r>
            <a:r>
              <a:rPr lang="en-US" sz="2400" dirty="0" err="1" smtClean="0"/>
              <a:t>np</a:t>
            </a:r>
            <a:r>
              <a:rPr lang="en-US" sz="2400" dirty="0" smtClean="0"/>
              <a:t>) was (v) f**</a:t>
            </a:r>
            <a:r>
              <a:rPr lang="en-US" sz="2400" dirty="0" err="1" smtClean="0"/>
              <a:t>ing</a:t>
            </a:r>
            <a:r>
              <a:rPr lang="en-US" sz="2400" dirty="0" smtClean="0"/>
              <a:t> (AMP) awesome (+1) = +2</a:t>
            </a:r>
          </a:p>
          <a:p>
            <a:pPr lvl="1"/>
            <a:r>
              <a:rPr lang="en-US" sz="2400" dirty="0" smtClean="0"/>
              <a:t>“But the opening act (</a:t>
            </a:r>
            <a:r>
              <a:rPr lang="en-US" sz="2400" dirty="0" err="1" smtClean="0"/>
              <a:t>np</a:t>
            </a:r>
            <a:r>
              <a:rPr lang="en-US" sz="2400" dirty="0" smtClean="0"/>
              <a:t>) was (v) not (INV) great (+1) = -1</a:t>
            </a:r>
          </a:p>
          <a:p>
            <a:pPr lvl="1"/>
            <a:r>
              <a:rPr lang="en-US" sz="2400" dirty="0" smtClean="0"/>
              <a:t>“My car (</a:t>
            </a:r>
            <a:r>
              <a:rPr lang="en-US" sz="2400" dirty="0" err="1" smtClean="0"/>
              <a:t>np</a:t>
            </a:r>
            <a:r>
              <a:rPr lang="en-US" sz="2400" dirty="0" smtClean="0"/>
              <a:t>) got (v) </a:t>
            </a:r>
            <a:r>
              <a:rPr lang="en-US" sz="2400" dirty="0"/>
              <a:t>rear-</a:t>
            </a:r>
            <a:r>
              <a:rPr lang="en-US" sz="2400" dirty="0" smtClean="0"/>
              <a:t>ended (v)! </a:t>
            </a:r>
            <a:r>
              <a:rPr lang="en-US" sz="2400" dirty="0"/>
              <a:t>F**</a:t>
            </a:r>
            <a:r>
              <a:rPr lang="en-US" sz="2400" dirty="0" err="1"/>
              <a:t>ing</a:t>
            </a:r>
            <a:r>
              <a:rPr lang="en-US" sz="2400" dirty="0"/>
              <a:t> </a:t>
            </a:r>
            <a:r>
              <a:rPr lang="en-US" sz="2400" dirty="0" smtClean="0"/>
              <a:t>(AMP) awesome (+1) = +2??</a:t>
            </a:r>
          </a:p>
        </p:txBody>
      </p:sp>
    </p:spTree>
    <p:extLst>
      <p:ext uri="{BB962C8B-B14F-4D97-AF65-F5344CB8AC3E}">
        <p14:creationId xmlns:p14="http://schemas.microsoft.com/office/powerpoint/2010/main" val="2330484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do this properly…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+mj-lt"/>
                <a:cs typeface="Arial"/>
              </a:rPr>
              <a:t>Valence (good vs. bad)</a:t>
            </a:r>
          </a:p>
          <a:p>
            <a:r>
              <a:rPr lang="nl-NL" dirty="0" err="1" smtClean="0">
                <a:latin typeface="+mj-lt"/>
                <a:cs typeface="Arial"/>
              </a:rPr>
              <a:t>Relevance</a:t>
            </a:r>
            <a:r>
              <a:rPr lang="nl-NL" dirty="0" smtClean="0">
                <a:latin typeface="+mj-lt"/>
                <a:cs typeface="Arial"/>
              </a:rPr>
              <a:t> (me vs. </a:t>
            </a:r>
            <a:r>
              <a:rPr lang="en-US" dirty="0">
                <a:latin typeface="+mj-lt"/>
                <a:cs typeface="Arial"/>
              </a:rPr>
              <a:t>o</a:t>
            </a:r>
            <a:r>
              <a:rPr lang="nl-NL" dirty="0" err="1" smtClean="0">
                <a:latin typeface="+mj-lt"/>
                <a:cs typeface="Arial"/>
              </a:rPr>
              <a:t>thers</a:t>
            </a:r>
            <a:r>
              <a:rPr lang="nl-NL" dirty="0" smtClean="0">
                <a:latin typeface="+mj-lt"/>
                <a:cs typeface="Arial"/>
              </a:rPr>
              <a:t>)</a:t>
            </a:r>
          </a:p>
          <a:p>
            <a:r>
              <a:rPr lang="pl-PL" dirty="0" err="1" smtClean="0">
                <a:latin typeface="+mj-lt"/>
                <a:cs typeface="Arial"/>
              </a:rPr>
              <a:t>Immediacy</a:t>
            </a:r>
            <a:r>
              <a:rPr lang="pl-PL" dirty="0" smtClean="0">
                <a:latin typeface="+mj-lt"/>
                <a:cs typeface="Arial"/>
              </a:rPr>
              <a:t> (</a:t>
            </a:r>
            <a:r>
              <a:rPr lang="pl-PL" dirty="0" err="1" smtClean="0">
                <a:latin typeface="+mj-lt"/>
                <a:cs typeface="Arial"/>
              </a:rPr>
              <a:t>now</a:t>
            </a:r>
            <a:r>
              <a:rPr lang="pl-PL" dirty="0" smtClean="0">
                <a:latin typeface="+mj-lt"/>
                <a:cs typeface="Arial"/>
              </a:rPr>
              <a:t>/</a:t>
            </a:r>
            <a:r>
              <a:rPr lang="pl-PL" dirty="0" err="1" smtClean="0">
                <a:latin typeface="+mj-lt"/>
                <a:cs typeface="Arial"/>
              </a:rPr>
              <a:t>later</a:t>
            </a:r>
            <a:r>
              <a:rPr lang="pl-PL" dirty="0" smtClean="0">
                <a:latin typeface="+mj-lt"/>
                <a:cs typeface="Arial"/>
              </a:rPr>
              <a:t>)</a:t>
            </a:r>
            <a:endParaRPr lang="pl-PL" dirty="0">
              <a:latin typeface="+mj-lt"/>
              <a:cs typeface="Arial"/>
            </a:endParaRPr>
          </a:p>
          <a:p>
            <a:r>
              <a:rPr lang="fi-FI" dirty="0" err="1" smtClean="0">
                <a:latin typeface="+mj-lt"/>
                <a:cs typeface="Arial"/>
              </a:rPr>
              <a:t>Certainty</a:t>
            </a:r>
            <a:r>
              <a:rPr lang="fi-FI" dirty="0" smtClean="0">
                <a:latin typeface="+mj-lt"/>
                <a:cs typeface="Arial"/>
              </a:rPr>
              <a:t> (</a:t>
            </a:r>
            <a:r>
              <a:rPr lang="fi-FI" dirty="0" err="1" smtClean="0">
                <a:latin typeface="+mj-lt"/>
                <a:cs typeface="Arial"/>
              </a:rPr>
              <a:t>definitely/maybe</a:t>
            </a:r>
            <a:r>
              <a:rPr lang="fi-FI" dirty="0" smtClean="0">
                <a:latin typeface="+mj-lt"/>
                <a:cs typeface="Arial"/>
              </a:rPr>
              <a:t>)</a:t>
            </a:r>
          </a:p>
          <a:p>
            <a:r>
              <a:rPr lang="en-US" sz="1800" dirty="0" smtClean="0">
                <a:latin typeface="+mj-lt"/>
                <a:cs typeface="Arial"/>
              </a:rPr>
              <a:t>…. And about 9 more less-significant dimensions</a:t>
            </a:r>
            <a:endParaRPr lang="fi-FI" sz="1800" dirty="0">
              <a:latin typeface="+mj-lt"/>
              <a:cs typeface="Arial"/>
            </a:endParaRPr>
          </a:p>
          <a:p>
            <a:endParaRPr lang="en-US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1210733" y="5645819"/>
            <a:ext cx="77131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Samsonovich</a:t>
            </a:r>
            <a:r>
              <a:rPr lang="en-US" dirty="0"/>
              <a:t> A., Ascoli G.: Cognitive map dimensions of the human value system extracted from the natural language. In </a:t>
            </a:r>
            <a:r>
              <a:rPr lang="en-US" dirty="0" err="1"/>
              <a:t>Goertzel</a:t>
            </a:r>
            <a:r>
              <a:rPr lang="en-US" dirty="0"/>
              <a:t> B. (Ed.): Advances in Artificial General Intelligence (Proc. 2006 AGIRI Workshop), IOS Press, pp. 111-124 (2007).</a:t>
            </a:r>
          </a:p>
        </p:txBody>
      </p:sp>
    </p:spTree>
    <p:extLst>
      <p:ext uri="{BB962C8B-B14F-4D97-AF65-F5344CB8AC3E}">
        <p14:creationId xmlns:p14="http://schemas.microsoft.com/office/powerpoint/2010/main" val="5526041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But worth it?</a:t>
            </a:r>
            <a:r>
              <a:rPr lang="en-US" dirty="0"/>
              <a:t/>
            </a:r>
            <a:br>
              <a:rPr lang="en-US" dirty="0"/>
            </a:br>
            <a:r>
              <a:rPr lang="en-US" sz="1600" dirty="0"/>
              <a:t>Michelle de </a:t>
            </a:r>
            <a:r>
              <a:rPr lang="en-US" sz="1600" dirty="0" err="1"/>
              <a:t>Haaff</a:t>
            </a:r>
            <a:r>
              <a:rPr lang="en-US" sz="1600" dirty="0"/>
              <a:t> (2010), Sentiment Analysis, Hard But Worth It!, </a:t>
            </a:r>
            <a:r>
              <a:rPr lang="en-US" sz="1600" dirty="0" err="1" smtClean="0"/>
              <a:t>CustomerThink</a:t>
            </a:r>
            <a:endParaRPr lang="en-US" sz="1600" dirty="0" smtClean="0"/>
          </a:p>
          <a:p>
            <a:pPr marL="0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2400497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Sentiment, </a:t>
            </a:r>
            <a:r>
              <a:rPr lang="en-US" dirty="0" err="1" smtClean="0"/>
              <a:t>Gangnam</a:t>
            </a:r>
            <a:r>
              <a:rPr lang="en-US" dirty="0" smtClean="0"/>
              <a:t> Style!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4170" b="41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156908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Hypothesis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Support for a political </a:t>
            </a:r>
            <a:r>
              <a:rPr lang="en-US" i="1" dirty="0" smtClean="0"/>
              <a:t>candidate, party, brand, country, etc. </a:t>
            </a:r>
            <a:r>
              <a:rPr lang="en-US" i="1" dirty="0" smtClean="0"/>
              <a:t>can be </a:t>
            </a:r>
            <a:r>
              <a:rPr lang="en-US" i="1" dirty="0" smtClean="0"/>
              <a:t>detected by observing indirect indicators of sentiment in text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0567695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Mirroring – unconscious copying of words or body language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t="14741" b="14741"/>
          <a:stretch>
            <a:fillRect/>
          </a:stretch>
        </p:blipFill>
        <p:spPr>
          <a:xfrm>
            <a:off x="457200" y="2078318"/>
            <a:ext cx="8229600" cy="4525963"/>
          </a:xfrm>
        </p:spPr>
      </p:pic>
      <p:sp>
        <p:nvSpPr>
          <p:cNvPr id="3" name="Rectangle 2"/>
          <p:cNvSpPr/>
          <p:nvPr/>
        </p:nvSpPr>
        <p:spPr>
          <a:xfrm>
            <a:off x="1091259" y="6216880"/>
            <a:ext cx="805274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Fay, W. H.; Coleman, R. O. (1977). "A human sound transducer/reproducer: Temporal capabilities of a profoundly </a:t>
            </a:r>
            <a:r>
              <a:rPr lang="en-US" dirty="0" err="1"/>
              <a:t>echolalic</a:t>
            </a:r>
            <a:r>
              <a:rPr lang="en-US" dirty="0"/>
              <a:t> child". Brain and language 4 (3): 396–402</a:t>
            </a:r>
          </a:p>
        </p:txBody>
      </p:sp>
    </p:spTree>
    <p:extLst>
      <p:ext uri="{BB962C8B-B14F-4D97-AF65-F5344CB8AC3E}">
        <p14:creationId xmlns:p14="http://schemas.microsoft.com/office/powerpoint/2010/main" val="891182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6000" dirty="0" smtClean="0"/>
              <a:t>Implicit Sentiment Mining</a:t>
            </a:r>
            <a:r>
              <a:rPr lang="en-US" sz="6000" dirty="0"/>
              <a:t/>
            </a:r>
            <a:br>
              <a:rPr lang="en-US" sz="6000" dirty="0"/>
            </a:br>
            <a:r>
              <a:rPr lang="en-US" sz="3100" dirty="0" smtClean="0"/>
              <a:t>(do you tweet </a:t>
            </a:r>
            <a:r>
              <a:rPr lang="en-US" sz="3100" dirty="0" smtClean="0"/>
              <a:t>like Hamas?</a:t>
            </a:r>
            <a:r>
              <a:rPr lang="en-US" sz="3100" dirty="0" smtClean="0"/>
              <a:t>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Maksim Tsvetovat</a:t>
            </a:r>
          </a:p>
          <a:p>
            <a:r>
              <a:rPr lang="en-US" dirty="0" smtClean="0"/>
              <a:t>Jacqueline </a:t>
            </a:r>
            <a:r>
              <a:rPr lang="en-US" dirty="0" err="1" smtClean="0"/>
              <a:t>Kazil</a:t>
            </a:r>
            <a:endParaRPr lang="en-US" dirty="0" smtClean="0"/>
          </a:p>
          <a:p>
            <a:r>
              <a:rPr lang="en-US" dirty="0" smtClean="0"/>
              <a:t>Alexander </a:t>
            </a:r>
            <a:r>
              <a:rPr lang="en-US" dirty="0" err="1" smtClean="0"/>
              <a:t>Kouznetsov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030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Marker words</a:t>
            </a:r>
          </a:p>
        </p:txBody>
      </p:sp>
      <p:sp>
        <p:nvSpPr>
          <p:cNvPr id="17410" name="Rectangle 2"/>
          <p:cNvSpPr>
            <a:spLocks noGrp="1" noChangeArrowheads="1"/>
          </p:cNvSpPr>
          <p:nvPr>
            <p:ph idx="1"/>
          </p:nvPr>
        </p:nvSpPr>
        <p:spPr>
          <a:xfrm>
            <a:off x="892969" y="1767376"/>
            <a:ext cx="7358063" cy="4759523"/>
          </a:xfrm>
          <a:ln/>
        </p:spPr>
        <p:txBody>
          <a:bodyPr>
            <a:normAutofit fontScale="92500" lnSpcReduction="10000"/>
          </a:bodyPr>
          <a:lstStyle/>
          <a:p>
            <a:pPr marL="625056"/>
            <a:r>
              <a:rPr lang="en-US" dirty="0" smtClean="0"/>
              <a:t>All speakers have </a:t>
            </a:r>
            <a:r>
              <a:rPr lang="en-US" dirty="0"/>
              <a:t>some words and expressions in common (e.g. conservative, liberal, party designation,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625056"/>
            <a:r>
              <a:rPr lang="en-US" dirty="0"/>
              <a:t>However, </a:t>
            </a:r>
            <a:r>
              <a:rPr lang="en-US" dirty="0" smtClean="0"/>
              <a:t>everyone has </a:t>
            </a:r>
            <a:r>
              <a:rPr lang="en-US" dirty="0"/>
              <a:t>a set of trademark words and expressions that make him unique. </a:t>
            </a:r>
          </a:p>
        </p:txBody>
      </p:sp>
    </p:spTree>
    <p:extLst>
      <p:ext uri="{BB962C8B-B14F-4D97-AF65-F5344CB8AC3E}">
        <p14:creationId xmlns:p14="http://schemas.microsoft.com/office/powerpoint/2010/main" val="358327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>
          <a:xfrm>
            <a:off x="250031" y="-125016"/>
            <a:ext cx="8643938" cy="1437680"/>
          </a:xfrm>
          <a:ln/>
        </p:spPr>
        <p:txBody>
          <a:bodyPr>
            <a:normAutofit/>
          </a:bodyPr>
          <a:lstStyle/>
          <a:p>
            <a:r>
              <a:rPr lang="en-US" sz="4000" dirty="0" smtClean="0"/>
              <a:t>GOP Presidential Candidates</a:t>
            </a:r>
            <a:endParaRPr lang="en-US" sz="4000" dirty="0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73075" y="919758"/>
            <a:ext cx="11201177" cy="66972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7013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Israel vs. Hamas on Twitter</a:t>
            </a:r>
            <a:endParaRPr lang="en-US" dirty="0"/>
          </a:p>
        </p:txBody>
      </p:sp>
      <p:pic>
        <p:nvPicPr>
          <p:cNvPr id="4" name="Picture 3" descr="corpus_n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5415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Observing Mirroring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detect marker words and expressions in social media speech and compute sentiment by observing and counting mirrored phrases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019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research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 media biased towards Israel or Hamas in the current conflict? </a:t>
            </a:r>
          </a:p>
          <a:p>
            <a:r>
              <a:rPr lang="en-US" dirty="0" smtClean="0"/>
              <a:t>What is the slant of various media sources?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27967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harvest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Get Twitter feeds for: </a:t>
            </a:r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IDFSpokesperson</a:t>
            </a:r>
            <a:endParaRPr lang="en-US" dirty="0" smtClean="0"/>
          </a:p>
          <a:p>
            <a:pPr lvl="1"/>
            <a:r>
              <a:rPr lang="en-US" dirty="0" smtClean="0"/>
              <a:t>@</a:t>
            </a:r>
            <a:r>
              <a:rPr lang="en-US" dirty="0" err="1" smtClean="0"/>
              <a:t>AlQuassam</a:t>
            </a:r>
            <a:endParaRPr lang="en-US" dirty="0" smtClean="0"/>
          </a:p>
          <a:p>
            <a:pPr lvl="1"/>
            <a:r>
              <a:rPr lang="en-US" dirty="0" smtClean="0"/>
              <a:t>Twitter feeds for CNN, BBC, CNBC, NPR, Al-Jazeera, FOX News – all filtered to only include articles on Israel and Gaza</a:t>
            </a:r>
          </a:p>
          <a:p>
            <a:r>
              <a:rPr lang="en-US" dirty="0" smtClean="0"/>
              <a:t>(more text == more reliable results)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163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1037" y="917681"/>
            <a:ext cx="8523111" cy="5940319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3281"/>
            <a:ext cx="8913813" cy="914400"/>
          </a:xfrm>
          <a:ln/>
        </p:spPr>
        <p:txBody>
          <a:bodyPr/>
          <a:lstStyle/>
          <a:p>
            <a:r>
              <a:rPr lang="en-US"/>
              <a:t>Fast Computational Linguistics</a:t>
            </a: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235" y="1044790"/>
            <a:ext cx="8130335" cy="5638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641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2979" y="1427103"/>
            <a:ext cx="3305763" cy="5050837"/>
          </a:xfrm>
        </p:spPr>
        <p:txBody>
          <a:bodyPr>
            <a:normAutofit/>
          </a:bodyPr>
          <a:lstStyle/>
          <a:p>
            <a:r>
              <a:rPr lang="nl-NL" sz="2000" dirty="0" err="1"/>
              <a:t>Tweet</a:t>
            </a:r>
            <a:r>
              <a:rPr lang="nl-NL" sz="2000" dirty="0"/>
              <a:t> </a:t>
            </a:r>
            <a:r>
              <a:rPr lang="nl-NL" sz="2000" dirty="0" err="1"/>
              <a:t>text</a:t>
            </a:r>
            <a:r>
              <a:rPr lang="nl-NL" sz="2000" dirty="0"/>
              <a:t> is dirty</a:t>
            </a:r>
          </a:p>
          <a:p>
            <a:r>
              <a:rPr lang="en-US" sz="2000" dirty="0"/>
              <a:t>(RT,  VIA, #this and @that, ROFL, </a:t>
            </a:r>
            <a:r>
              <a:rPr lang="en-US" sz="2000" dirty="0" err="1"/>
              <a:t>etc</a:t>
            </a:r>
            <a:r>
              <a:rPr lang="en-US" sz="2000" dirty="0"/>
              <a:t>)</a:t>
            </a:r>
          </a:p>
          <a:p>
            <a:r>
              <a:rPr lang="nl-NL" sz="2000" dirty="0" err="1"/>
              <a:t>Use</a:t>
            </a:r>
            <a:r>
              <a:rPr lang="nl-NL" sz="2000" dirty="0"/>
              <a:t> a </a:t>
            </a:r>
            <a:r>
              <a:rPr lang="nl-NL" sz="2000" dirty="0" err="1"/>
              <a:t>stoplist</a:t>
            </a:r>
            <a:r>
              <a:rPr lang="nl-NL" sz="2000" dirty="0"/>
              <a:t> </a:t>
            </a:r>
            <a:r>
              <a:rPr lang="nl-NL" sz="2000" dirty="0" err="1"/>
              <a:t>to</a:t>
            </a:r>
            <a:r>
              <a:rPr lang="nl-NL" sz="2000" dirty="0"/>
              <a:t> </a:t>
            </a:r>
            <a:r>
              <a:rPr lang="nl-NL" sz="2000" dirty="0" err="1"/>
              <a:t>produce</a:t>
            </a:r>
            <a:r>
              <a:rPr lang="nl-NL" sz="2000" dirty="0"/>
              <a:t> a </a:t>
            </a:r>
            <a:r>
              <a:rPr lang="nl-NL" sz="2000" dirty="0" err="1"/>
              <a:t>stripped</a:t>
            </a:r>
            <a:r>
              <a:rPr lang="nl-NL" sz="2000" dirty="0"/>
              <a:t>-down </a:t>
            </a:r>
            <a:r>
              <a:rPr lang="nl-NL" sz="2000" dirty="0" err="1" smtClean="0"/>
              <a:t>tweet</a:t>
            </a:r>
            <a:endParaRPr lang="nl-NL" sz="2000" dirty="0" smtClean="0"/>
          </a:p>
          <a:p>
            <a:endParaRPr lang="en-US" sz="2000" dirty="0"/>
          </a:p>
        </p:txBody>
      </p:sp>
      <p:sp>
        <p:nvSpPr>
          <p:cNvPr id="6" name="Rectangle 5"/>
          <p:cNvSpPr/>
          <p:nvPr/>
        </p:nvSpPr>
        <p:spPr>
          <a:xfrm>
            <a:off x="122296" y="1814060"/>
            <a:ext cx="5409259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import string</a:t>
            </a:r>
            <a:endParaRPr lang="en-US" dirty="0"/>
          </a:p>
          <a:p>
            <a:r>
              <a:rPr lang="tr-TR" dirty="0" err="1"/>
              <a:t>stoplist_str</a:t>
            </a:r>
            <a:r>
              <a:rPr lang="tr-TR" dirty="0"/>
              <a:t>="""</a:t>
            </a:r>
          </a:p>
          <a:p>
            <a:r>
              <a:rPr lang="en-US" dirty="0"/>
              <a:t>a</a:t>
            </a:r>
          </a:p>
          <a:p>
            <a:r>
              <a:rPr lang="tr-TR" dirty="0" err="1"/>
              <a:t>a's</a:t>
            </a:r>
            <a:endParaRPr lang="tr-TR" dirty="0"/>
          </a:p>
          <a:p>
            <a:r>
              <a:rPr lang="en-US" dirty="0"/>
              <a:t>able</a:t>
            </a:r>
          </a:p>
          <a:p>
            <a:r>
              <a:rPr lang="en-US" dirty="0" smtClean="0"/>
              <a:t>About</a:t>
            </a:r>
            <a:endParaRPr lang="en-US" dirty="0"/>
          </a:p>
          <a:p>
            <a:r>
              <a:rPr lang="en-US" dirty="0" smtClean="0"/>
              <a:t>.</a:t>
            </a:r>
            <a:r>
              <a:rPr lang="en-US" dirty="0"/>
              <a:t>..</a:t>
            </a:r>
          </a:p>
          <a:p>
            <a:r>
              <a:rPr lang="en-US" dirty="0"/>
              <a:t>...</a:t>
            </a:r>
          </a:p>
          <a:p>
            <a:r>
              <a:rPr lang="en-US" dirty="0"/>
              <a:t>z</a:t>
            </a:r>
          </a:p>
          <a:p>
            <a:r>
              <a:rPr lang="hu-HU" dirty="0"/>
              <a:t>zero</a:t>
            </a:r>
          </a:p>
          <a:p>
            <a:r>
              <a:rPr lang="en-US" dirty="0" err="1"/>
              <a:t>rt</a:t>
            </a:r>
            <a:endParaRPr lang="en-US" dirty="0"/>
          </a:p>
          <a:p>
            <a:r>
              <a:rPr lang="en-US" dirty="0"/>
              <a:t>via</a:t>
            </a:r>
          </a:p>
          <a:p>
            <a:r>
              <a:rPr lang="en-US" dirty="0"/>
              <a:t>"""</a:t>
            </a:r>
          </a:p>
          <a:p>
            <a:endParaRPr lang="en-US" dirty="0"/>
          </a:p>
          <a:p>
            <a:r>
              <a:rPr lang="pl-PL" dirty="0" err="1"/>
              <a:t>stoplist</a:t>
            </a:r>
            <a:r>
              <a:rPr lang="pl-PL" dirty="0"/>
              <a:t>=[</a:t>
            </a:r>
            <a:r>
              <a:rPr lang="pl-PL" dirty="0" err="1"/>
              <a:t>w.strip</a:t>
            </a:r>
            <a:r>
              <a:rPr lang="pl-PL" dirty="0"/>
              <a:t>() for w in </a:t>
            </a:r>
            <a:r>
              <a:rPr lang="pl-PL" dirty="0" err="1"/>
              <a:t>stoplist_str.split</a:t>
            </a:r>
            <a:r>
              <a:rPr lang="pl-PL" dirty="0"/>
              <a:t>('\n') </a:t>
            </a:r>
            <a:r>
              <a:rPr lang="pl-PL" dirty="0" err="1"/>
              <a:t>if</a:t>
            </a:r>
            <a:r>
              <a:rPr lang="pl-PL" dirty="0"/>
              <a:t> w !='']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87207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Language ID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Language identification is pretty easy… </a:t>
            </a:r>
          </a:p>
          <a:p>
            <a:r>
              <a:rPr lang="en-US" dirty="0" smtClean="0"/>
              <a:t>Every language has a characteristic distribution of tri-grams (3-letter sequences); </a:t>
            </a:r>
          </a:p>
          <a:p>
            <a:pPr lvl="1"/>
            <a:r>
              <a:rPr lang="en-US" dirty="0" smtClean="0"/>
              <a:t>E.g. English is heavy on “the” trigram</a:t>
            </a:r>
          </a:p>
          <a:p>
            <a:r>
              <a:rPr lang="en-US" dirty="0" smtClean="0"/>
              <a:t>Use open-source library “guess-language”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308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NL" dirty="0"/>
              <a:t>Stemming </a:t>
            </a:r>
            <a:r>
              <a:rPr lang="nl-NL" dirty="0" err="1"/>
              <a:t>identifies</a:t>
            </a:r>
            <a:r>
              <a:rPr lang="nl-NL" dirty="0"/>
              <a:t> root of a word, stripping </a:t>
            </a:r>
            <a:r>
              <a:rPr lang="nl-NL" dirty="0" err="1"/>
              <a:t>away</a:t>
            </a:r>
            <a:r>
              <a:rPr lang="nl-NL" dirty="0"/>
              <a:t>:</a:t>
            </a:r>
          </a:p>
          <a:p>
            <a:pPr lvl="1"/>
            <a:r>
              <a:rPr lang="nl-NL" dirty="0" err="1"/>
              <a:t>Suffixes</a:t>
            </a:r>
            <a:r>
              <a:rPr lang="nl-NL" dirty="0"/>
              <a:t>, </a:t>
            </a:r>
            <a:r>
              <a:rPr lang="nl-NL" dirty="0" err="1"/>
              <a:t>prefixes</a:t>
            </a:r>
            <a:r>
              <a:rPr lang="nl-NL" dirty="0"/>
              <a:t>, </a:t>
            </a:r>
            <a:r>
              <a:rPr lang="nl-NL" dirty="0" err="1"/>
              <a:t>verb</a:t>
            </a:r>
            <a:r>
              <a:rPr lang="nl-NL" dirty="0"/>
              <a:t> </a:t>
            </a:r>
            <a:r>
              <a:rPr lang="nl-NL" dirty="0" err="1"/>
              <a:t>tense</a:t>
            </a:r>
            <a:r>
              <a:rPr lang="nl-NL" dirty="0"/>
              <a:t>, </a:t>
            </a:r>
            <a:r>
              <a:rPr lang="nl-NL" dirty="0" err="1"/>
              <a:t>etc</a:t>
            </a:r>
            <a:endParaRPr lang="nl-NL" dirty="0"/>
          </a:p>
          <a:p>
            <a:r>
              <a:rPr lang="nl-NL" dirty="0"/>
              <a:t>“stemmer”, “stemming”, “</a:t>
            </a:r>
            <a:r>
              <a:rPr lang="nl-NL" dirty="0" err="1"/>
              <a:t>stemmed</a:t>
            </a:r>
            <a:r>
              <a:rPr lang="nl-NL" dirty="0"/>
              <a:t>” -&gt;&gt; “stem”</a:t>
            </a:r>
          </a:p>
          <a:p>
            <a:r>
              <a:rPr lang="en-US" dirty="0" smtClean="0"/>
              <a:t>“</a:t>
            </a:r>
            <a:r>
              <a:rPr lang="en-US" dirty="0" err="1" smtClean="0"/>
              <a:t>go”,”going”,”gone</a:t>
            </a:r>
            <a:r>
              <a:rPr lang="en-US" dirty="0" smtClean="0"/>
              <a:t>” -&gt;&gt; “go”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206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book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3336" b="133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759998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 Networks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707467" cy="4843874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 smtClean="0"/>
              <a:t>Output of the cleaning step is a term vector</a:t>
            </a:r>
          </a:p>
          <a:p>
            <a:r>
              <a:rPr lang="en-US" sz="2800" dirty="0" smtClean="0"/>
              <a:t>Union of term vectors is a term network</a:t>
            </a:r>
          </a:p>
          <a:p>
            <a:r>
              <a:rPr lang="en-US" sz="2800" dirty="0" smtClean="0"/>
              <a:t>2</a:t>
            </a:r>
            <a:r>
              <a:rPr lang="en-US" sz="2800" dirty="0"/>
              <a:t>-mode network linking </a:t>
            </a:r>
            <a:r>
              <a:rPr lang="en-US" sz="2800" dirty="0" smtClean="0"/>
              <a:t>speakers with </a:t>
            </a:r>
            <a:r>
              <a:rPr lang="en-US" sz="2800" dirty="0"/>
              <a:t>bigrams</a:t>
            </a:r>
          </a:p>
          <a:p>
            <a:r>
              <a:rPr lang="en-US" sz="2800" dirty="0"/>
              <a:t>2-mode network linking locations with bigrams</a:t>
            </a:r>
          </a:p>
          <a:p>
            <a:r>
              <a:rPr lang="en-US" sz="2800" dirty="0"/>
              <a:t>Edge weight = number of occurrences of edge bigram/location or candidate/location</a:t>
            </a:r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313774" y="1693334"/>
            <a:ext cx="3574061" cy="274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8311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 larger net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22" y="1763059"/>
            <a:ext cx="8188678" cy="450327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Periodically </a:t>
            </a:r>
            <a:r>
              <a:rPr lang="en-US" dirty="0" smtClean="0"/>
              <a:t>purge single co-occurrences </a:t>
            </a:r>
          </a:p>
          <a:p>
            <a:pPr lvl="1"/>
            <a:r>
              <a:rPr lang="en-US" dirty="0" smtClean="0"/>
              <a:t>Edge weights are power-law distributed</a:t>
            </a:r>
          </a:p>
          <a:p>
            <a:pPr lvl="1"/>
            <a:r>
              <a:rPr lang="en-US" dirty="0" smtClean="0"/>
              <a:t>Single co-occurrences account for ~ 90% of data</a:t>
            </a:r>
          </a:p>
          <a:p>
            <a:r>
              <a:rPr lang="en-US" dirty="0" smtClean="0"/>
              <a:t>Periodically discount and purge old co-occurrences</a:t>
            </a:r>
          </a:p>
          <a:p>
            <a:pPr lvl="1"/>
            <a:r>
              <a:rPr lang="en-US" dirty="0" smtClean="0"/>
              <a:t>Discourse changes, data should reflect it.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28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en-US" dirty="0" smtClean="0"/>
              <a:t>Israel vs. Hamas on Twitter</a:t>
            </a:r>
            <a:endParaRPr lang="en-US" dirty="0"/>
          </a:p>
        </p:txBody>
      </p:sp>
      <p:pic>
        <p:nvPicPr>
          <p:cNvPr id="4" name="Picture 3" descr="corpus_n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5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79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Israel, Hamas and Media</a:t>
            </a:r>
            <a:endParaRPr lang="en-US" dirty="0"/>
          </a:p>
        </p:txBody>
      </p:sp>
      <p:pic>
        <p:nvPicPr>
          <p:cNvPr id="4" name="Content Placeholder 3" descr="corpus_media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3" b="1903"/>
          <a:stretch>
            <a:fillRect/>
          </a:stretch>
        </p:blipFill>
        <p:spPr>
          <a:xfrm>
            <a:off x="-1" y="1825037"/>
            <a:ext cx="9151483" cy="5032963"/>
          </a:xfrm>
        </p:spPr>
      </p:pic>
    </p:spTree>
    <p:extLst>
      <p:ext uri="{BB962C8B-B14F-4D97-AF65-F5344CB8AC3E}">
        <p14:creationId xmlns:p14="http://schemas.microsoft.com/office/powerpoint/2010/main" val="14382856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 computation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Extract ego-networks for </a:t>
            </a:r>
            <a:r>
              <a:rPr lang="en-US" i="1" dirty="0" smtClean="0"/>
              <a:t>IDF </a:t>
            </a:r>
            <a:r>
              <a:rPr lang="en-US" dirty="0" smtClean="0"/>
              <a:t>and</a:t>
            </a:r>
            <a:r>
              <a:rPr lang="en-US" i="1" dirty="0" smtClean="0"/>
              <a:t> HAMAS</a:t>
            </a:r>
            <a:endParaRPr lang="en-US" dirty="0" smtClean="0"/>
          </a:p>
          <a:p>
            <a:r>
              <a:rPr lang="en-US" dirty="0" smtClean="0"/>
              <a:t>Extract ego-networks </a:t>
            </a:r>
            <a:r>
              <a:rPr lang="en-US" dirty="0" smtClean="0"/>
              <a:t>for media organizations</a:t>
            </a:r>
            <a:endParaRPr lang="en-US" dirty="0" smtClean="0"/>
          </a:p>
          <a:p>
            <a:r>
              <a:rPr lang="en-US" dirty="0" smtClean="0"/>
              <a:t>Compute hamming distance </a:t>
            </a:r>
            <a:r>
              <a:rPr lang="en-US" i="1" dirty="0" smtClean="0"/>
              <a:t>H(</a:t>
            </a:r>
            <a:r>
              <a:rPr lang="en-US" i="1" dirty="0" err="1" smtClean="0"/>
              <a:t>c,l</a:t>
            </a:r>
            <a:r>
              <a:rPr lang="en-US" i="1" dirty="0" smtClean="0"/>
              <a:t>)</a:t>
            </a:r>
          </a:p>
          <a:p>
            <a:pPr lvl="1"/>
            <a:r>
              <a:rPr lang="en-US" i="1" dirty="0" smtClean="0"/>
              <a:t>Cardinality of an intersection set between two networks</a:t>
            </a:r>
          </a:p>
          <a:p>
            <a:pPr lvl="1"/>
            <a:r>
              <a:rPr lang="en-US" i="1" dirty="0" smtClean="0"/>
              <a:t>Or… how much does CNN mirror Hamas? What about FOX? </a:t>
            </a:r>
            <a:endParaRPr lang="en-US" i="1" dirty="0"/>
          </a:p>
          <a:p>
            <a:r>
              <a:rPr lang="en-US" dirty="0" smtClean="0"/>
              <a:t>Normalize to percentage of support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70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Aggregate &amp; Normalize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idx="1"/>
          </p:nvPr>
        </p:nvSpPr>
        <p:spPr>
          <a:xfrm>
            <a:off x="178594" y="2360706"/>
            <a:ext cx="3545086" cy="3604325"/>
          </a:xfrm>
          <a:ln/>
        </p:spPr>
        <p:txBody>
          <a:bodyPr>
            <a:normAutofit fontScale="85000" lnSpcReduction="10000"/>
          </a:bodyPr>
          <a:lstStyle/>
          <a:p>
            <a:pPr marL="570364"/>
            <a:r>
              <a:rPr lang="en-US" dirty="0"/>
              <a:t>Aggregate speech differences and similarities by </a:t>
            </a:r>
            <a:r>
              <a:rPr lang="en-US" dirty="0" smtClean="0"/>
              <a:t>media source</a:t>
            </a:r>
            <a:endParaRPr lang="en-US" dirty="0"/>
          </a:p>
          <a:p>
            <a:pPr marL="570364"/>
            <a:r>
              <a:rPr lang="en-US" dirty="0"/>
              <a:t>Normalize values</a:t>
            </a:r>
          </a:p>
        </p:txBody>
      </p:sp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0" y="2223492"/>
            <a:ext cx="4938117" cy="3893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5823185" y="5955624"/>
            <a:ext cx="1335852" cy="1518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160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Media Sources, Hamas and IDF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4757453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24625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055548"/>
              </p:ext>
            </p:extLst>
          </p:nvPr>
        </p:nvGraphicFramePr>
        <p:xfrm>
          <a:off x="649110" y="1110072"/>
          <a:ext cx="7850205" cy="57351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146756"/>
            <a:ext cx="8229600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Ron Paul, Romney, Gingrich, Santorum </a:t>
            </a:r>
            <a:br>
              <a:rPr lang="en-US" sz="3200" dirty="0" smtClean="0"/>
            </a:br>
            <a:r>
              <a:rPr lang="en-US" sz="3200" dirty="0" smtClean="0"/>
              <a:t>March 2012 (based on Twitter Support)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968189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works pretty well! ;-)</a:t>
            </a:r>
          </a:p>
          <a:p>
            <a:r>
              <a:rPr lang="en-US" dirty="0" smtClean="0"/>
              <a:t>However – it only works in aggregates, especially on Twitter. </a:t>
            </a:r>
          </a:p>
          <a:p>
            <a:r>
              <a:rPr lang="en-US" dirty="0" smtClean="0"/>
              <a:t>More text == better accuracy. </a:t>
            </a:r>
          </a:p>
        </p:txBody>
      </p:sp>
    </p:spTree>
    <p:extLst>
      <p:ext uri="{BB962C8B-B14F-4D97-AF65-F5344CB8AC3E}">
        <p14:creationId xmlns:p14="http://schemas.microsoft.com/office/powerpoint/2010/main" val="2879889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algorithm is cheap:</a:t>
            </a:r>
          </a:p>
          <a:p>
            <a:pPr lvl="1"/>
            <a:r>
              <a:rPr lang="en-US" dirty="0"/>
              <a:t>O(n) for words on </a:t>
            </a:r>
            <a:r>
              <a:rPr lang="en-US" dirty="0" smtClean="0"/>
              <a:t>ingest – real-time on a stream </a:t>
            </a:r>
            <a:endParaRPr lang="en-US" dirty="0"/>
          </a:p>
          <a:p>
            <a:pPr lvl="1"/>
            <a:r>
              <a:rPr lang="en-US" dirty="0"/>
              <a:t>O(n^2) for storage (pruning helps a lot)</a:t>
            </a:r>
          </a:p>
          <a:p>
            <a:r>
              <a:rPr lang="en-US" dirty="0" smtClean="0"/>
              <a:t>Storage can go to </a:t>
            </a:r>
            <a:r>
              <a:rPr lang="en-US" dirty="0" err="1" smtClean="0"/>
              <a:t>Redis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make use of built-in set operations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934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Twitter predicts stock market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4482" b="144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771598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/>
          <a:srcRect t="4170" b="4170"/>
          <a:stretch>
            <a:fillRect/>
          </a:stretch>
        </p:blipFill>
        <p:spPr>
          <a:xfrm>
            <a:off x="457200" y="1600200"/>
            <a:ext cx="8229600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08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Sentiment Mining, old-</a:t>
            </a:r>
            <a:r>
              <a:rPr lang="en-US" dirty="0" err="1" smtClean="0"/>
              <a:t>schoool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Start with a corpus of words that have sentiment orientation (</a:t>
            </a:r>
            <a:r>
              <a:rPr lang="en-US" dirty="0" smtClean="0">
                <a:solidFill>
                  <a:srgbClr val="FF0000"/>
                </a:solidFill>
              </a:rPr>
              <a:t>bad/</a:t>
            </a:r>
            <a:r>
              <a:rPr lang="en-US" dirty="0" smtClean="0">
                <a:solidFill>
                  <a:srgbClr val="008000"/>
                </a:solidFill>
              </a:rPr>
              <a:t>good</a:t>
            </a:r>
            <a:r>
              <a:rPr lang="en-US" dirty="0" smtClean="0"/>
              <a:t>):</a:t>
            </a:r>
          </a:p>
          <a:p>
            <a:pPr lvl="2"/>
            <a:r>
              <a:rPr lang="en-US" dirty="0" smtClean="0"/>
              <a:t>“awesome” : </a:t>
            </a:r>
            <a:r>
              <a:rPr lang="en-US" dirty="0" smtClean="0">
                <a:solidFill>
                  <a:srgbClr val="008000"/>
                </a:solidFill>
              </a:rPr>
              <a:t>+1</a:t>
            </a:r>
          </a:p>
          <a:p>
            <a:pPr lvl="2"/>
            <a:r>
              <a:rPr lang="en-US" dirty="0" smtClean="0"/>
              <a:t>“horrible”: </a:t>
            </a:r>
            <a:r>
              <a:rPr lang="en-US" dirty="0" smtClean="0">
                <a:solidFill>
                  <a:srgbClr val="FF0000"/>
                </a:solidFill>
              </a:rPr>
              <a:t>-1</a:t>
            </a:r>
          </a:p>
          <a:p>
            <a:pPr lvl="2"/>
            <a:r>
              <a:rPr lang="en-US" dirty="0" smtClean="0"/>
              <a:t>“donut” : 0 (neutral) </a:t>
            </a:r>
          </a:p>
          <a:p>
            <a:r>
              <a:rPr lang="en-US" dirty="0" smtClean="0"/>
              <a:t>Compute sentiment of a text by averaging all words in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3714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…however…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doesn’t quite work (not reliably, at least).</a:t>
            </a:r>
          </a:p>
          <a:p>
            <a:r>
              <a:rPr lang="en-US" dirty="0" smtClean="0"/>
              <a:t>Human emotions are actually quite complex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….. Anyone surprised?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571105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 do things like this: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“This restaurant would deserve highest praise if you were a cockroach” </a:t>
            </a:r>
            <a:r>
              <a:rPr lang="en-US" sz="1800" i="1" dirty="0" smtClean="0"/>
              <a:t>(a real Yelp review ;-)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29044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 things like this: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“This is only a flesh wound!”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24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do things like this: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“This concert was f**</a:t>
            </a:r>
            <a:r>
              <a:rPr lang="en-US" dirty="0" err="1" smtClean="0"/>
              <a:t>ing</a:t>
            </a:r>
            <a:r>
              <a:rPr lang="en-US" dirty="0" smtClean="0"/>
              <a:t> awesome!”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396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wilight">
  <a:themeElements>
    <a:clrScheme name="Twilight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Twilight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wi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Twilight.thmx</Template>
  <TotalTime>2053</TotalTime>
  <Words>1118</Words>
  <Application>Microsoft Macintosh PowerPoint</Application>
  <PresentationFormat>On-screen Show (4:3)</PresentationFormat>
  <Paragraphs>140</Paragraphs>
  <Slides>40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Twilight</vt:lpstr>
      <vt:lpstr>RIP Boris Strugatski  Science Fiction will never be the same </vt:lpstr>
      <vt:lpstr>Implicit Sentiment Mining (do you tweet like Hamas?)</vt:lpstr>
      <vt:lpstr>My book</vt:lpstr>
      <vt:lpstr>Twitter predicts stock market</vt:lpstr>
      <vt:lpstr>Sentiment Mining, old-schoool</vt:lpstr>
      <vt:lpstr>…however…</vt:lpstr>
      <vt:lpstr>We do things like this:</vt:lpstr>
      <vt:lpstr>We do things like this:</vt:lpstr>
      <vt:lpstr>We do things like this:</vt:lpstr>
      <vt:lpstr>We do things like this:</vt:lpstr>
      <vt:lpstr>We do things like this:</vt:lpstr>
      <vt:lpstr>To sum up…</vt:lpstr>
      <vt:lpstr>More Sentiment Analysis </vt:lpstr>
      <vt:lpstr>More Sentiment Analysis </vt:lpstr>
      <vt:lpstr>To do this properly…</vt:lpstr>
      <vt:lpstr>This is hard</vt:lpstr>
      <vt:lpstr>Sentiment, Gangnam Style!</vt:lpstr>
      <vt:lpstr>Hypothesis</vt:lpstr>
      <vt:lpstr>Mirroring – unconscious copying of words or body language</vt:lpstr>
      <vt:lpstr>Marker words</vt:lpstr>
      <vt:lpstr>GOP Presidential Candidates</vt:lpstr>
      <vt:lpstr>Israel vs. Hamas on Twitter</vt:lpstr>
      <vt:lpstr>Observing Mirroring</vt:lpstr>
      <vt:lpstr>The research question</vt:lpstr>
      <vt:lpstr>Data harvest</vt:lpstr>
      <vt:lpstr>Fast Computational Linguistics</vt:lpstr>
      <vt:lpstr>Text Cleaning</vt:lpstr>
      <vt:lpstr>Language ID</vt:lpstr>
      <vt:lpstr>Stemming</vt:lpstr>
      <vt:lpstr>Term Networks</vt:lpstr>
      <vt:lpstr>Build a larger net</vt:lpstr>
      <vt:lpstr>Israel vs. Hamas on Twitter</vt:lpstr>
      <vt:lpstr>Israel, Hamas and Media</vt:lpstr>
      <vt:lpstr>Metrics computation</vt:lpstr>
      <vt:lpstr>Aggregate &amp; Normalize</vt:lpstr>
      <vt:lpstr>Media Sources, Hamas and IDF</vt:lpstr>
      <vt:lpstr>Ron Paul, Romney, Gingrich, Santorum  March 2012 (based on Twitter Support)</vt:lpstr>
      <vt:lpstr>Conclusions</vt:lpstr>
      <vt:lpstr>Conclusions</vt:lpstr>
      <vt:lpstr>PowerPoint Presentation</vt:lpstr>
    </vt:vector>
  </TitlesOfParts>
  <Company>GMU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ElectionGauge.com (predicting elections one Tweet at a time)</dc:title>
  <dc:creator>Maksim Tsvetovat</dc:creator>
  <cp:lastModifiedBy>Maksim Tsvetovat</cp:lastModifiedBy>
  <cp:revision>27</cp:revision>
  <dcterms:created xsi:type="dcterms:W3CDTF">2012-03-16T17:45:43Z</dcterms:created>
  <dcterms:modified xsi:type="dcterms:W3CDTF">2012-11-20T16:46:13Z</dcterms:modified>
</cp:coreProperties>
</file>

<file path=docProps/thumbnail.jpeg>
</file>